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D2574A-E4A2-4977-8840-CC33AAEE57D6}"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138889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574A-E4A2-4977-8840-CC33AAEE57D6}"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70122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574A-E4A2-4977-8840-CC33AAEE57D6}"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263869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574A-E4A2-4977-8840-CC33AAEE57D6}"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234868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D2574A-E4A2-4977-8840-CC33AAEE57D6}" type="datetimeFigureOut">
              <a:rPr lang="en-IN" smtClean="0"/>
              <a:t>08-05-2021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75540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D2574A-E4A2-4977-8840-CC33AAEE57D6}"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384600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D2574A-E4A2-4977-8840-CC33AAEE57D6}" type="datetimeFigureOut">
              <a:rPr lang="en-IN" smtClean="0"/>
              <a:t>08-05-2021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325982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D2574A-E4A2-4977-8840-CC33AAEE57D6}" type="datetimeFigureOut">
              <a:rPr lang="en-IN" smtClean="0"/>
              <a:t>08-05-2021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427630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2574A-E4A2-4977-8840-CC33AAEE57D6}" type="datetimeFigureOut">
              <a:rPr lang="en-IN" smtClean="0"/>
              <a:t>08-05-2021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22994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2574A-E4A2-4977-8840-CC33AAEE57D6}"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1027192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2574A-E4A2-4977-8840-CC33AAEE57D6}" type="datetimeFigureOut">
              <a:rPr lang="en-IN" smtClean="0"/>
              <a:t>08-05-2021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F60828-57F2-4BF3-8828-6BB249708F02}" type="slidenum">
              <a:rPr lang="en-IN" smtClean="0"/>
              <a:t>‹#›</a:t>
            </a:fld>
            <a:endParaRPr lang="en-IN"/>
          </a:p>
        </p:txBody>
      </p:sp>
    </p:spTree>
    <p:extLst>
      <p:ext uri="{BB962C8B-B14F-4D97-AF65-F5344CB8AC3E}">
        <p14:creationId xmlns:p14="http://schemas.microsoft.com/office/powerpoint/2010/main" val="403363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574A-E4A2-4977-8840-CC33AAEE57D6}" type="datetimeFigureOut">
              <a:rPr lang="en-IN" smtClean="0"/>
              <a:t>08-05-2021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60828-57F2-4BF3-8828-6BB249708F02}" type="slidenum">
              <a:rPr lang="en-IN" smtClean="0"/>
              <a:t>‹#›</a:t>
            </a:fld>
            <a:endParaRPr lang="en-IN"/>
          </a:p>
        </p:txBody>
      </p:sp>
    </p:spTree>
    <p:extLst>
      <p:ext uri="{BB962C8B-B14F-4D97-AF65-F5344CB8AC3E}">
        <p14:creationId xmlns:p14="http://schemas.microsoft.com/office/powerpoint/2010/main" val="28321603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n-IN" sz="3600" dirty="0" smtClean="0">
                <a:solidFill>
                  <a:srgbClr val="FF0000"/>
                </a:solidFill>
              </a:rPr>
              <a:t>বিষয়ঃ- ভাষা</a:t>
            </a:r>
            <a:r>
              <a:rPr lang="bn-IN" sz="3600" dirty="0" smtClean="0"/>
              <a:t/>
            </a:r>
            <a:br>
              <a:rPr lang="bn-IN" sz="3600" dirty="0" smtClean="0"/>
            </a:br>
            <a:r>
              <a:rPr lang="en-US" sz="2800" dirty="0" smtClean="0"/>
              <a:t>Presented by </a:t>
            </a:r>
            <a:r>
              <a:rPr lang="en-US" sz="2800" dirty="0" smtClean="0">
                <a:solidFill>
                  <a:srgbClr val="00B0F0"/>
                </a:solidFill>
              </a:rPr>
              <a:t>Dr. </a:t>
            </a:r>
            <a:r>
              <a:rPr lang="en-US" sz="2800" dirty="0" err="1" smtClean="0">
                <a:solidFill>
                  <a:srgbClr val="00B0F0"/>
                </a:solidFill>
              </a:rPr>
              <a:t>Biswajit</a:t>
            </a:r>
            <a:r>
              <a:rPr lang="en-US" sz="2800" dirty="0" smtClean="0">
                <a:solidFill>
                  <a:srgbClr val="00B0F0"/>
                </a:solidFill>
              </a:rPr>
              <a:t> </a:t>
            </a:r>
            <a:r>
              <a:rPr lang="en-US" sz="2800" dirty="0" err="1" smtClean="0">
                <a:solidFill>
                  <a:srgbClr val="00B0F0"/>
                </a:solidFill>
              </a:rPr>
              <a:t>Podder</a:t>
            </a:r>
            <a:r>
              <a:rPr lang="en-US" sz="2800" dirty="0" smtClean="0"/>
              <a:t/>
            </a:r>
            <a:br>
              <a:rPr lang="en-US" sz="2800" dirty="0" smtClean="0"/>
            </a:br>
            <a:r>
              <a:rPr lang="en-US" sz="2800" dirty="0" smtClean="0"/>
              <a:t>Assistant Professor in Bengali (Stage-2)</a:t>
            </a:r>
            <a:endParaRPr lang="en-IN" sz="2800" dirty="0"/>
          </a:p>
        </p:txBody>
      </p:sp>
      <p:sp>
        <p:nvSpPr>
          <p:cNvPr id="3" name="Subtitle 2"/>
          <p:cNvSpPr>
            <a:spLocks noGrp="1"/>
          </p:cNvSpPr>
          <p:nvPr>
            <p:ph type="subTitle" idx="1"/>
          </p:nvPr>
        </p:nvSpPr>
        <p:spPr/>
        <p:txBody>
          <a:bodyPr/>
          <a:lstStyle/>
          <a:p>
            <a:endParaRPr lang="en-US" dirty="0" smtClean="0"/>
          </a:p>
          <a:p>
            <a:r>
              <a:rPr lang="en-US" dirty="0" smtClean="0">
                <a:solidFill>
                  <a:srgbClr val="FF0000"/>
                </a:solidFill>
              </a:rPr>
              <a:t>For BNGH (1</a:t>
            </a:r>
            <a:r>
              <a:rPr lang="en-US" baseline="30000" dirty="0" smtClean="0">
                <a:solidFill>
                  <a:srgbClr val="FF0000"/>
                </a:solidFill>
              </a:rPr>
              <a:t>ST</a:t>
            </a:r>
            <a:r>
              <a:rPr lang="en-US" dirty="0" smtClean="0">
                <a:solidFill>
                  <a:srgbClr val="FF0000"/>
                </a:solidFill>
              </a:rPr>
              <a:t> SEM)</a:t>
            </a:r>
          </a:p>
          <a:p>
            <a:r>
              <a:rPr lang="en-US" dirty="0" smtClean="0">
                <a:solidFill>
                  <a:srgbClr val="FF0000"/>
                </a:solidFill>
              </a:rPr>
              <a:t>CC-T-2</a:t>
            </a:r>
            <a:endParaRPr lang="en-IN" dirty="0">
              <a:solidFill>
                <a:srgbClr val="FF0000"/>
              </a:solidFill>
            </a:endParaRPr>
          </a:p>
        </p:txBody>
      </p:sp>
    </p:spTree>
    <p:extLst>
      <p:ext uri="{BB962C8B-B14F-4D97-AF65-F5344CB8AC3E}">
        <p14:creationId xmlns:p14="http://schemas.microsoft.com/office/powerpoint/2010/main" val="18681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solidFill>
                  <a:srgbClr val="FF0000"/>
                </a:solidFill>
              </a:rPr>
              <a:t>বঙ্গদেশে ভাষাচর্চাঃ- </a:t>
            </a:r>
            <a:endParaRPr lang="en-IN"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bn-IN" sz="2400" dirty="0" smtClean="0">
                <a:solidFill>
                  <a:srgbClr val="FF0000"/>
                </a:solidFill>
              </a:rPr>
              <a:t>রবীন্দ্রনাথঃ-</a:t>
            </a:r>
            <a:r>
              <a:rPr lang="bn-IN" sz="2400" dirty="0" smtClean="0"/>
              <a:t> ‘ধ্বন্যাত্মক শব্দ’ (প্রবন্ধ)। তাঁর অন্য এবিষয়ক চারটি রচনা- ‘বাংলা শব্দতত্ত্ব’, ‘শিক্ষা’, ‘ছন্দ’, ‘বাংলা ভাষা পরিচয়’ </a:t>
            </a:r>
          </a:p>
          <a:p>
            <a:pPr algn="just"/>
            <a:r>
              <a:rPr lang="bn-IN" sz="2400" dirty="0" smtClean="0">
                <a:solidFill>
                  <a:srgbClr val="FF0000"/>
                </a:solidFill>
              </a:rPr>
              <a:t>সুনীতিকুমারঃ-</a:t>
            </a:r>
            <a:r>
              <a:rPr lang="bn-IN" sz="2400" dirty="0" smtClean="0"/>
              <a:t> ‘</a:t>
            </a:r>
            <a:r>
              <a:rPr lang="en-US" sz="2400" dirty="0" smtClean="0"/>
              <a:t>Origin and Development of the Bengali Language’ (ODBL)</a:t>
            </a:r>
          </a:p>
          <a:p>
            <a:pPr algn="just"/>
            <a:r>
              <a:rPr lang="bn-IN" sz="2400" dirty="0" smtClean="0">
                <a:solidFill>
                  <a:srgbClr val="FF0000"/>
                </a:solidFill>
              </a:rPr>
              <a:t>ড</a:t>
            </a:r>
            <a:r>
              <a:rPr lang="en-US" sz="2400" dirty="0" smtClean="0">
                <a:solidFill>
                  <a:srgbClr val="FF0000"/>
                </a:solidFill>
              </a:rPr>
              <a:t>. </a:t>
            </a:r>
            <a:r>
              <a:rPr lang="bn-IN" sz="2400" dirty="0" smtClean="0">
                <a:solidFill>
                  <a:srgbClr val="FF0000"/>
                </a:solidFill>
              </a:rPr>
              <a:t>মুহম্মদ শহীদুল্লাহঃ- </a:t>
            </a:r>
            <a:r>
              <a:rPr lang="bn-IN" sz="2400" dirty="0" smtClean="0"/>
              <a:t>তাঁর এ-সংক্রান্ত ৬টি গ্রন্থ আছে। উল্লেখযোগ্য ‘বাঙ্গালা ভাষার ইতিবৃত্ত’। </a:t>
            </a:r>
          </a:p>
          <a:p>
            <a:pPr marL="0" indent="0" algn="just">
              <a:buNone/>
            </a:pPr>
            <a:r>
              <a:rPr lang="bn-IN" sz="2400" dirty="0" smtClean="0">
                <a:solidFill>
                  <a:srgbClr val="FF0000"/>
                </a:solidFill>
              </a:rPr>
              <a:t>  (আই জে এস তারাপোরওয়ালা </a:t>
            </a:r>
            <a:r>
              <a:rPr lang="bn-IN" sz="2400" dirty="0" smtClean="0"/>
              <a:t>(গুজরাটি)ঃ- ‘</a:t>
            </a:r>
            <a:r>
              <a:rPr lang="en-US" sz="2400" dirty="0" smtClean="0"/>
              <a:t>Elements of the </a:t>
            </a:r>
            <a:r>
              <a:rPr lang="bn-IN" sz="2400" dirty="0" smtClean="0"/>
              <a:t>     </a:t>
            </a:r>
            <a:r>
              <a:rPr lang="en-US" sz="2400" dirty="0" smtClean="0"/>
              <a:t>Science of Language’</a:t>
            </a:r>
            <a:r>
              <a:rPr lang="bn-IN" sz="2400" dirty="0" smtClean="0"/>
              <a:t>)- ইনি বঙ্গদেশের নন, তবু বরেণ্য বলে এখানে স্মরণ করা হল। </a:t>
            </a:r>
            <a:endParaRPr lang="en-US" sz="2400" dirty="0" smtClean="0"/>
          </a:p>
          <a:p>
            <a:pPr algn="just"/>
            <a:r>
              <a:rPr lang="bn-IN" sz="2400" dirty="0" smtClean="0">
                <a:solidFill>
                  <a:srgbClr val="FF0000"/>
                </a:solidFill>
              </a:rPr>
              <a:t>ড</a:t>
            </a:r>
            <a:r>
              <a:rPr lang="en-US" sz="2400" dirty="0" smtClean="0">
                <a:solidFill>
                  <a:srgbClr val="FF0000"/>
                </a:solidFill>
              </a:rPr>
              <a:t>. </a:t>
            </a:r>
            <a:r>
              <a:rPr lang="bn-IN" sz="2400" dirty="0" smtClean="0">
                <a:solidFill>
                  <a:srgbClr val="FF0000"/>
                </a:solidFill>
              </a:rPr>
              <a:t>সুকুমার সেনঃ- </a:t>
            </a:r>
            <a:r>
              <a:rPr lang="bn-IN" sz="2400" dirty="0" smtClean="0"/>
              <a:t>‘ভাষার ইতিবৃত্ত’ </a:t>
            </a:r>
          </a:p>
          <a:p>
            <a:pPr marL="0" indent="0" algn="just">
              <a:buNone/>
            </a:pPr>
            <a:r>
              <a:rPr lang="bn-IN" sz="2400" dirty="0" smtClean="0"/>
              <a:t>এছাড়া আছেন দীনেশ্চন্দ্র সেন, পরেশচন্দ্র মজুমদার, নির্মল দাশ, পবিত্র সরকার, রামেশ্বর শ প্রমুখ। </a:t>
            </a:r>
            <a:endParaRPr lang="en-IN" sz="2400" dirty="0"/>
          </a:p>
        </p:txBody>
      </p:sp>
    </p:spTree>
    <p:extLst>
      <p:ext uri="{BB962C8B-B14F-4D97-AF65-F5344CB8AC3E}">
        <p14:creationId xmlns:p14="http://schemas.microsoft.com/office/powerpoint/2010/main" val="3614296846"/>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sz="4000" dirty="0" smtClean="0">
                <a:solidFill>
                  <a:srgbClr val="FF0000"/>
                </a:solidFill>
              </a:rPr>
              <a:t>পৃথিবীর ভাষাঃ ইন্দো-ইউরোপীয় (২৫০০ খ্রিঃপূঃ) </a:t>
            </a:r>
            <a:endParaRPr lang="en-IN" sz="4000" dirty="0">
              <a:solidFill>
                <a:srgbClr val="FF0000"/>
              </a:solidFill>
            </a:endParaRPr>
          </a:p>
        </p:txBody>
      </p:sp>
      <p:sp>
        <p:nvSpPr>
          <p:cNvPr id="3" name="Content Placeholder 2"/>
          <p:cNvSpPr>
            <a:spLocks noGrp="1"/>
          </p:cNvSpPr>
          <p:nvPr>
            <p:ph idx="1"/>
          </p:nvPr>
        </p:nvSpPr>
        <p:spPr/>
        <p:txBody>
          <a:bodyPr/>
          <a:lstStyle/>
          <a:p>
            <a:pPr marL="0" indent="0">
              <a:buNone/>
            </a:pPr>
            <a:endParaRPr lang="bn-IN" dirty="0" smtClean="0"/>
          </a:p>
          <a:p>
            <a:pPr marL="0" indent="0">
              <a:buNone/>
            </a:pPr>
            <a:r>
              <a:rPr lang="bn-IN" sz="2800" dirty="0" smtClean="0">
                <a:solidFill>
                  <a:srgbClr val="FFFF00"/>
                </a:solidFill>
              </a:rPr>
              <a:t>১) কেন্তুম গুচ্ছঃ- কেলতিক, গ্রিক, ইতালীয়, জার্মানীয়, তোখারীয় ইত্যাদি।</a:t>
            </a:r>
          </a:p>
          <a:p>
            <a:endParaRPr lang="bn-IN" dirty="0"/>
          </a:p>
          <a:p>
            <a:endParaRPr lang="bn-IN" dirty="0" smtClean="0"/>
          </a:p>
          <a:p>
            <a:pPr marL="0" indent="0">
              <a:buNone/>
            </a:pPr>
            <a:r>
              <a:rPr lang="bn-IN" sz="2800" dirty="0" smtClean="0">
                <a:solidFill>
                  <a:srgbClr val="FFFF00"/>
                </a:solidFill>
              </a:rPr>
              <a:t>২) সতম গুচ্ছঃ- ইন্দো-ইরানীয়, আর্মেনীয়, আলবানীয়, বালতোশ্লাবীয় ইত্যাদি। </a:t>
            </a:r>
            <a:endParaRPr lang="en-IN" sz="2800" dirty="0">
              <a:solidFill>
                <a:srgbClr val="FFFF00"/>
              </a:solidFill>
            </a:endParaRPr>
          </a:p>
        </p:txBody>
      </p:sp>
    </p:spTree>
    <p:extLst>
      <p:ext uri="{BB962C8B-B14F-4D97-AF65-F5344CB8AC3E}">
        <p14:creationId xmlns:p14="http://schemas.microsoft.com/office/powerpoint/2010/main" val="38366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600" dirty="0" smtClean="0">
                <a:solidFill>
                  <a:srgbClr val="FF0000"/>
                </a:solidFill>
              </a:rPr>
              <a:t>ইন্দো-ইরানীয়ঃ (২০০০ খ্রিঃপূঃ) </a:t>
            </a:r>
            <a:endParaRPr lang="en-IN" sz="3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bn-IN" dirty="0" smtClean="0">
                <a:solidFill>
                  <a:srgbClr val="FF0000"/>
                </a:solidFill>
              </a:rPr>
              <a:t>১) ভারতীয়ঃ </a:t>
            </a:r>
            <a:r>
              <a:rPr lang="bn-IN" dirty="0" smtClean="0"/>
              <a:t>বৈদিক সংস্কৃত/ ধ্রুপদী সংস্কৃত/ লৌকিক সংস্কৃত </a:t>
            </a:r>
          </a:p>
          <a:p>
            <a:r>
              <a:rPr lang="bn-IN" dirty="0" smtClean="0"/>
              <a:t>প্রাকৃত/পালি</a:t>
            </a:r>
          </a:p>
          <a:p>
            <a:r>
              <a:rPr lang="bn-IN" dirty="0" smtClean="0"/>
              <a:t>অপভ্রংশ/অবহট্‌ঠ</a:t>
            </a:r>
          </a:p>
          <a:p>
            <a:r>
              <a:rPr lang="bn-IN" dirty="0" smtClean="0"/>
              <a:t>বাংলা, অসমীয়া, হিন্দি ইত্যাদি। </a:t>
            </a:r>
          </a:p>
          <a:p>
            <a:r>
              <a:rPr lang="bn-IN" dirty="0" smtClean="0">
                <a:solidFill>
                  <a:srgbClr val="FF0000"/>
                </a:solidFill>
              </a:rPr>
              <a:t>২) ইরানীয়ঃ- </a:t>
            </a:r>
          </a:p>
          <a:p>
            <a:r>
              <a:rPr lang="bn-IN" dirty="0"/>
              <a:t> </a:t>
            </a:r>
            <a:r>
              <a:rPr lang="bn-IN" dirty="0" smtClean="0"/>
              <a:t>প্রাচীন ইরানীয়</a:t>
            </a:r>
          </a:p>
          <a:p>
            <a:r>
              <a:rPr lang="bn-IN" dirty="0" smtClean="0"/>
              <a:t>প্রাচীন ফারসী, আবেস্তা</a:t>
            </a:r>
          </a:p>
          <a:p>
            <a:r>
              <a:rPr lang="bn-IN" dirty="0" smtClean="0"/>
              <a:t>আধুনিক ফারসী</a:t>
            </a:r>
          </a:p>
          <a:p>
            <a:r>
              <a:rPr lang="bn-IN" dirty="0" smtClean="0"/>
              <a:t>পাশতো</a:t>
            </a:r>
          </a:p>
          <a:p>
            <a:r>
              <a:rPr lang="bn-IN" dirty="0" smtClean="0"/>
              <a:t>বালুচি ইত্যাদি। </a:t>
            </a:r>
          </a:p>
          <a:p>
            <a:endParaRPr lang="en-IN" dirty="0"/>
          </a:p>
        </p:txBody>
      </p:sp>
    </p:spTree>
    <p:extLst>
      <p:ext uri="{BB962C8B-B14F-4D97-AF65-F5344CB8AC3E}">
        <p14:creationId xmlns:p14="http://schemas.microsoft.com/office/powerpoint/2010/main" val="38846023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bn-IN" dirty="0" smtClean="0"/>
          </a:p>
          <a:p>
            <a:endParaRPr lang="bn-IN" dirty="0"/>
          </a:p>
          <a:p>
            <a:endParaRPr lang="bn-IN" dirty="0" smtClean="0"/>
          </a:p>
          <a:p>
            <a:pPr marL="0" indent="0" algn="ctr">
              <a:buNone/>
            </a:pPr>
            <a:r>
              <a:rPr lang="bn-IN" sz="7200" dirty="0" smtClean="0">
                <a:solidFill>
                  <a:srgbClr val="FFC000"/>
                </a:solidFill>
              </a:rPr>
              <a:t>ধন্যবাদ </a:t>
            </a:r>
            <a:endParaRPr lang="en-IN" sz="7200" dirty="0">
              <a:solidFill>
                <a:srgbClr val="FFC000"/>
              </a:solidFill>
            </a:endParaRPr>
          </a:p>
        </p:txBody>
      </p:sp>
    </p:spTree>
    <p:extLst>
      <p:ext uri="{BB962C8B-B14F-4D97-AF65-F5344CB8AC3E}">
        <p14:creationId xmlns:p14="http://schemas.microsoft.com/office/powerpoint/2010/main" val="1245279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bn-IN" sz="3200" dirty="0" smtClean="0"/>
              <a:t>ভাষা হল মনের ভাব প্রকাশক একটি পদ্ধতি বা ব্যবস্থা।এর প্রধান উপকরণ হল শব্দ। </a:t>
            </a:r>
            <a:endParaRPr lang="en-IN" sz="3200" dirty="0"/>
          </a:p>
        </p:txBody>
      </p:sp>
      <p:sp>
        <p:nvSpPr>
          <p:cNvPr id="3" name="Content Placeholder 2"/>
          <p:cNvSpPr>
            <a:spLocks noGrp="1"/>
          </p:cNvSpPr>
          <p:nvPr>
            <p:ph idx="1"/>
          </p:nvPr>
        </p:nvSpPr>
        <p:spPr/>
        <p:txBody>
          <a:bodyPr>
            <a:normAutofit lnSpcReduction="10000"/>
          </a:bodyPr>
          <a:lstStyle/>
          <a:p>
            <a:pPr marL="0" indent="0">
              <a:buNone/>
            </a:pPr>
            <a:r>
              <a:rPr lang="bn-IN" dirty="0"/>
              <a:t> </a:t>
            </a:r>
            <a:r>
              <a:rPr lang="bn-IN" dirty="0" smtClean="0"/>
              <a:t>  </a:t>
            </a:r>
            <a:r>
              <a:rPr lang="bn-IN" dirty="0" smtClean="0">
                <a:solidFill>
                  <a:srgbClr val="FF0000"/>
                </a:solidFill>
              </a:rPr>
              <a:t>এই ভাষার দুটি দিকঃ-</a:t>
            </a:r>
          </a:p>
          <a:p>
            <a:r>
              <a:rPr lang="bn-IN" dirty="0" smtClean="0"/>
              <a:t>১) তার বাইরের প্রকাশরূপ</a:t>
            </a:r>
          </a:p>
          <a:p>
            <a:r>
              <a:rPr lang="bn-IN" dirty="0" smtClean="0"/>
              <a:t>২) তার ভিতরের ভাব বা অর্থ </a:t>
            </a:r>
          </a:p>
          <a:p>
            <a:pPr marL="0" indent="0" algn="just">
              <a:buNone/>
            </a:pPr>
            <a:r>
              <a:rPr lang="bn-IN" dirty="0" smtClean="0"/>
              <a:t>এই বাইরের প্রকাশ ক্ষমতার মূল আধার হল শব্দ (আওয়াজ)। আর ভিতরের ভাব বা অর্থ নিয়ন্ত্রিত হয় মস্তিষ্কের দ্বারা।  </a:t>
            </a:r>
          </a:p>
          <a:p>
            <a:pPr marL="0" indent="0" algn="just">
              <a:buNone/>
            </a:pPr>
            <a:r>
              <a:rPr lang="bn-IN" dirty="0" smtClean="0">
                <a:solidFill>
                  <a:srgbClr val="FFC000"/>
                </a:solidFill>
              </a:rPr>
              <a:t>শিশু নির্দিষ্ট পরিবেশে লালিত-পালিত হয়ে মায়ের মুখের যে ভাষার কথা শিখে ব্যবহার করতে শুরু করে তা তার মাতৃভাষা।   </a:t>
            </a:r>
          </a:p>
          <a:p>
            <a:pPr marL="0" indent="0">
              <a:buNone/>
            </a:pPr>
            <a:endParaRPr lang="en-IN" dirty="0"/>
          </a:p>
        </p:txBody>
      </p:sp>
    </p:spTree>
    <p:extLst>
      <p:ext uri="{BB962C8B-B14F-4D97-AF65-F5344CB8AC3E}">
        <p14:creationId xmlns:p14="http://schemas.microsoft.com/office/powerpoint/2010/main" val="2110473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n-IN" sz="2800" dirty="0" smtClean="0">
                <a:solidFill>
                  <a:srgbClr val="FF0000"/>
                </a:solidFill>
              </a:rPr>
              <a:t>ভাষা হল মানুষের নিজস্ব সম্পদ এবং তা মানুষের বাগ্‌যন্ত্র নিঃসৃত। রেডিও, টিভি, কম্পিউটার, ফ্যাক্স, ইন্টারনেট এগুলি হল ভাষার বাহক। </a:t>
            </a:r>
            <a:endParaRPr lang="en-IN" sz="28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bn-IN" dirty="0" smtClean="0">
                <a:solidFill>
                  <a:srgbClr val="FFFF00"/>
                </a:solidFill>
              </a:rPr>
              <a:t>ভাষার বৈশিষ্ট্যঃ-</a:t>
            </a:r>
          </a:p>
          <a:p>
            <a:r>
              <a:rPr lang="bn-IN" dirty="0" smtClean="0">
                <a:solidFill>
                  <a:srgbClr val="92D050"/>
                </a:solidFill>
              </a:rPr>
              <a:t>১) কণ্ঠনিঃসৃত ধ্বনি সহযোগে গঠিত।</a:t>
            </a:r>
          </a:p>
          <a:p>
            <a:r>
              <a:rPr lang="bn-IN" dirty="0" smtClean="0">
                <a:solidFill>
                  <a:srgbClr val="92D050"/>
                </a:solidFill>
              </a:rPr>
              <a:t>২) পূর্ণ অর্থদ্যোতক।</a:t>
            </a:r>
          </a:p>
          <a:p>
            <a:r>
              <a:rPr lang="bn-IN" dirty="0" smtClean="0">
                <a:solidFill>
                  <a:srgbClr val="92D050"/>
                </a:solidFill>
              </a:rPr>
              <a:t>৩) সম্প্রদায় ভেদে বিভিন্ন ভাষার প্রচলন।</a:t>
            </a:r>
          </a:p>
          <a:p>
            <a:r>
              <a:rPr lang="bn-IN" dirty="0" smtClean="0">
                <a:solidFill>
                  <a:srgbClr val="92D050"/>
                </a:solidFill>
              </a:rPr>
              <a:t>৪) ভাষা অভ্যাসের মাধ্যমে আয়ত্ত করতে হয়।</a:t>
            </a:r>
          </a:p>
          <a:p>
            <a:r>
              <a:rPr lang="bn-IN" dirty="0" smtClean="0">
                <a:solidFill>
                  <a:srgbClr val="92D050"/>
                </a:solidFill>
              </a:rPr>
              <a:t>৫) যোগাযোগের মাধ্যম হিসাবে বৃহত্তর ভূমিকা ভাষার।</a:t>
            </a:r>
          </a:p>
          <a:p>
            <a:r>
              <a:rPr lang="bn-IN" dirty="0" smtClean="0">
                <a:solidFill>
                  <a:srgbClr val="92D050"/>
                </a:solidFill>
              </a:rPr>
              <a:t>৬) ভাষা একটি রীতিমাত্র যা কালচক্রে পরিবর্তিত বা        বিলুপ্ত হয়।</a:t>
            </a:r>
          </a:p>
          <a:p>
            <a:r>
              <a:rPr lang="bn-IN" dirty="0" smtClean="0">
                <a:solidFill>
                  <a:srgbClr val="92D050"/>
                </a:solidFill>
              </a:rPr>
              <a:t>৭) ভাষা সামাজিক প্রতিষ্ঠানের মতো রক্ষণশীল।</a:t>
            </a:r>
          </a:p>
          <a:p>
            <a:r>
              <a:rPr lang="bn-IN" dirty="0" smtClean="0">
                <a:solidFill>
                  <a:srgbClr val="92D050"/>
                </a:solidFill>
              </a:rPr>
              <a:t>৮) সহজাত ও বহুজনবোধ্য। </a:t>
            </a:r>
            <a:endParaRPr lang="en-IN" dirty="0">
              <a:solidFill>
                <a:srgbClr val="92D050"/>
              </a:solidFill>
            </a:endParaRPr>
          </a:p>
        </p:txBody>
      </p:sp>
    </p:spTree>
    <p:extLst>
      <p:ext uri="{BB962C8B-B14F-4D97-AF65-F5344CB8AC3E}">
        <p14:creationId xmlns:p14="http://schemas.microsoft.com/office/powerpoint/2010/main" val="24644883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smtClean="0">
                <a:solidFill>
                  <a:srgbClr val="FFFF00"/>
                </a:solidFill>
              </a:rPr>
              <a:t>সংজ্ঞাঃ-</a:t>
            </a:r>
            <a:r>
              <a:rPr lang="bn-IN" dirty="0" smtClean="0"/>
              <a:t/>
            </a:r>
            <a:br>
              <a:rPr lang="bn-IN" dirty="0" smtClean="0"/>
            </a:br>
            <a:endParaRPr lang="en-IN" dirty="0"/>
          </a:p>
        </p:txBody>
      </p:sp>
      <p:sp>
        <p:nvSpPr>
          <p:cNvPr id="3" name="Content Placeholder 2"/>
          <p:cNvSpPr>
            <a:spLocks noGrp="1"/>
          </p:cNvSpPr>
          <p:nvPr>
            <p:ph idx="1"/>
          </p:nvPr>
        </p:nvSpPr>
        <p:spPr/>
        <p:txBody>
          <a:bodyPr>
            <a:noAutofit/>
          </a:bodyPr>
          <a:lstStyle/>
          <a:p>
            <a:pPr algn="just"/>
            <a:r>
              <a:rPr lang="bn-IN" sz="2400" dirty="0" smtClean="0"/>
              <a:t>‘মানুষের উচ্চারিত, অর্থবহ, বহুজনবোধ্য ধ্বনি সমষ্টিই ভাষা’।– </a:t>
            </a:r>
            <a:r>
              <a:rPr lang="bn-IN" sz="2400" dirty="0" smtClean="0">
                <a:solidFill>
                  <a:srgbClr val="FF0000"/>
                </a:solidFill>
              </a:rPr>
              <a:t>ড</a:t>
            </a:r>
            <a:r>
              <a:rPr lang="en-US" sz="2400" dirty="0" smtClean="0">
                <a:solidFill>
                  <a:srgbClr val="FF0000"/>
                </a:solidFill>
              </a:rPr>
              <a:t>.</a:t>
            </a:r>
            <a:r>
              <a:rPr lang="bn-IN" sz="2400" dirty="0" smtClean="0">
                <a:solidFill>
                  <a:srgbClr val="FF0000"/>
                </a:solidFill>
              </a:rPr>
              <a:t> সুকুমার সেন</a:t>
            </a:r>
          </a:p>
          <a:p>
            <a:pPr algn="just"/>
            <a:endParaRPr lang="bn-IN" sz="2400" dirty="0" smtClean="0">
              <a:solidFill>
                <a:srgbClr val="FF0000"/>
              </a:solidFill>
            </a:endParaRPr>
          </a:p>
          <a:p>
            <a:pPr algn="just"/>
            <a:r>
              <a:rPr lang="bn-IN" sz="2400" dirty="0" smtClean="0"/>
              <a:t>‘মনের ভাব প্রকাশের জন্য, বাগ্‌যন্ত্রের সাহায্যে উচ্চারিত ধ্বনির দ্বারা নিষ্পন্ন, কোনও বিশেষ জনসমাজে ব্যবহৃত, স্বতন্ত্রভাবে অবস্থিত, তথা বাক্যে প্রযুক্ত শব্দ সমষ্টিকে ভাষা বলে’।– </a:t>
            </a:r>
            <a:r>
              <a:rPr lang="bn-IN" sz="2400" dirty="0" smtClean="0">
                <a:solidFill>
                  <a:srgbClr val="FF0000"/>
                </a:solidFill>
              </a:rPr>
              <a:t>সুনীতিকুমার চট্টোপাধ্যায় </a:t>
            </a:r>
          </a:p>
          <a:p>
            <a:pPr algn="just"/>
            <a:endParaRPr lang="bn-IN" sz="2400" dirty="0" smtClean="0">
              <a:solidFill>
                <a:srgbClr val="FF0000"/>
              </a:solidFill>
            </a:endParaRPr>
          </a:p>
          <a:p>
            <a:pPr algn="just"/>
            <a:r>
              <a:rPr lang="bn-IN" sz="2400" dirty="0" smtClean="0"/>
              <a:t>‘ </a:t>
            </a:r>
            <a:r>
              <a:rPr lang="en-US" sz="2400" dirty="0" smtClean="0"/>
              <a:t>A Language is a system of arbitrary vocal symbols by which numbers of a social group co-operate and interact’.- </a:t>
            </a:r>
            <a:r>
              <a:rPr lang="bn-IN" sz="2400" dirty="0" smtClean="0">
                <a:solidFill>
                  <a:srgbClr val="FF0000"/>
                </a:solidFill>
              </a:rPr>
              <a:t>স্টার্টে ভান্ট </a:t>
            </a:r>
            <a:endParaRPr lang="en-IN" sz="2400" dirty="0">
              <a:solidFill>
                <a:srgbClr val="FF0000"/>
              </a:solidFill>
            </a:endParaRPr>
          </a:p>
        </p:txBody>
      </p:sp>
    </p:spTree>
    <p:extLst>
      <p:ext uri="{BB962C8B-B14F-4D97-AF65-F5344CB8AC3E}">
        <p14:creationId xmlns:p14="http://schemas.microsoft.com/office/powerpoint/2010/main" val="31628442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solidFill>
                  <a:srgbClr val="FF0000"/>
                </a:solidFill>
              </a:rPr>
              <a:t>মানুষ ও অন্য প্রাণীর ভাষা </a:t>
            </a:r>
            <a:endParaRPr lang="en-IN"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bn-IN" sz="2800" dirty="0" smtClean="0"/>
              <a:t>মানুষের ভাষার উৎপত্তিকারী মানুষই। অভ্যাসের মাধ্যমে সে তা আয়ত্ত করে। স্থান-কাল ভেদে তা পরিবর্তিত বা বিলুপ্ত হয়। তা বাগ্‌যন্ত্র নিয়ন্ত্রিত ও অর্থবোধক। </a:t>
            </a:r>
          </a:p>
          <a:p>
            <a:pPr marL="0" indent="0" algn="just">
              <a:buNone/>
            </a:pPr>
            <a:endParaRPr lang="bn-IN" sz="2800" dirty="0" smtClean="0"/>
          </a:p>
          <a:p>
            <a:pPr algn="just"/>
            <a:r>
              <a:rPr lang="bn-IN" sz="2800" dirty="0" smtClean="0"/>
              <a:t>কিন্তু মানবেতর প্রাণীর কোন ধ্বনিগত উপাদান নেই। তার আওয়াজ, চিৎকার বা গর্জন তার অনুভূতির প্রকাশ মাত্র। তাদের উন্নত মস্তিষ্কও নেই। এই অনুভূতির প্রকাশকে ভাষা বলা যাবে না। তা কেবলমাত্র ‘সংযোগ মাধ্যম’ বলে মনে করা যেতে পারে। </a:t>
            </a:r>
            <a:endParaRPr lang="en-IN" sz="2800" dirty="0"/>
          </a:p>
        </p:txBody>
      </p:sp>
    </p:spTree>
    <p:extLst>
      <p:ext uri="{BB962C8B-B14F-4D97-AF65-F5344CB8AC3E}">
        <p14:creationId xmlns:p14="http://schemas.microsoft.com/office/powerpoint/2010/main" val="19000966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solidFill>
                  <a:srgbClr val="FF0000"/>
                </a:solidFill>
              </a:rPr>
              <a:t>ভাষার কাজঃ- </a:t>
            </a:r>
            <a:endParaRPr lang="en-IN" dirty="0">
              <a:solidFill>
                <a:srgbClr val="FF0000"/>
              </a:solidFill>
            </a:endParaRPr>
          </a:p>
        </p:txBody>
      </p:sp>
      <p:sp>
        <p:nvSpPr>
          <p:cNvPr id="3" name="Content Placeholder 2"/>
          <p:cNvSpPr>
            <a:spLocks noGrp="1"/>
          </p:cNvSpPr>
          <p:nvPr>
            <p:ph idx="1"/>
          </p:nvPr>
        </p:nvSpPr>
        <p:spPr/>
        <p:txBody>
          <a:bodyPr/>
          <a:lstStyle/>
          <a:p>
            <a:endParaRPr lang="bn-IN" dirty="0" smtClean="0"/>
          </a:p>
          <a:p>
            <a:r>
              <a:rPr lang="bn-IN" dirty="0" smtClean="0">
                <a:solidFill>
                  <a:srgbClr val="FFFF00"/>
                </a:solidFill>
              </a:rPr>
              <a:t>১) শিক্ষাদান</a:t>
            </a:r>
          </a:p>
          <a:p>
            <a:r>
              <a:rPr lang="bn-IN" dirty="0" smtClean="0">
                <a:solidFill>
                  <a:srgbClr val="FF0000"/>
                </a:solidFill>
              </a:rPr>
              <a:t>২) সাহিত্য সৃষ্টি</a:t>
            </a:r>
          </a:p>
          <a:p>
            <a:r>
              <a:rPr lang="bn-IN" dirty="0" smtClean="0">
                <a:solidFill>
                  <a:srgbClr val="FFFF00"/>
                </a:solidFill>
              </a:rPr>
              <a:t>৩) সরকারী কাজ</a:t>
            </a:r>
          </a:p>
          <a:p>
            <a:r>
              <a:rPr lang="bn-IN" dirty="0" smtClean="0"/>
              <a:t>৪) প্রচারের কাজ</a:t>
            </a:r>
          </a:p>
          <a:p>
            <a:r>
              <a:rPr lang="bn-IN" dirty="0" smtClean="0">
                <a:solidFill>
                  <a:srgbClr val="FF0000"/>
                </a:solidFill>
              </a:rPr>
              <a:t>৫) মননের কাজ</a:t>
            </a:r>
          </a:p>
          <a:p>
            <a:endParaRPr lang="en-IN" dirty="0"/>
          </a:p>
        </p:txBody>
      </p:sp>
    </p:spTree>
    <p:extLst>
      <p:ext uri="{BB962C8B-B14F-4D97-AF65-F5344CB8AC3E}">
        <p14:creationId xmlns:p14="http://schemas.microsoft.com/office/powerpoint/2010/main" val="8925973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solidFill>
                  <a:srgbClr val="FFFF00"/>
                </a:solidFill>
              </a:rPr>
              <a:t>ভাষার উৎপত্তি-সংক্রান্ত মতবাদ </a:t>
            </a:r>
            <a:endParaRPr lang="en-IN"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bn-IN" sz="2800" dirty="0" smtClean="0">
                <a:solidFill>
                  <a:srgbClr val="00B0F0"/>
                </a:solidFill>
              </a:rPr>
              <a:t>পৃথিবীতে জীবিত ও মৃত ভাষার আনুমানিক সংখ্যা দশহাজার। এদের অনেকের অবশ্য লিখিত রূপ নেই।</a:t>
            </a:r>
          </a:p>
          <a:p>
            <a:pPr marL="0" indent="0" algn="just">
              <a:buNone/>
            </a:pPr>
            <a:r>
              <a:rPr lang="bn-IN" sz="2800" dirty="0" smtClean="0"/>
              <a:t> </a:t>
            </a:r>
            <a:r>
              <a:rPr lang="bn-IN" sz="2800" dirty="0" smtClean="0">
                <a:solidFill>
                  <a:srgbClr val="FFFF00"/>
                </a:solidFill>
              </a:rPr>
              <a:t>উৎপত্তি-সংক্রান্ত মতবাদঃ-</a:t>
            </a:r>
          </a:p>
          <a:p>
            <a:pPr marL="0" indent="0" algn="just">
              <a:buNone/>
            </a:pPr>
            <a:r>
              <a:rPr lang="bn-IN" sz="2800" dirty="0" smtClean="0">
                <a:solidFill>
                  <a:srgbClr val="FFFF00"/>
                </a:solidFill>
              </a:rPr>
              <a:t>১) জৈবী মতবাদঃ ইহা ঈশ্বরের দান। (বিজ্ঞান ও ইতিহাস   যুক্তির মানদন্ডে ইহাকে নিছক সংস্কার মনে করে)</a:t>
            </a:r>
          </a:p>
          <a:p>
            <a:pPr marL="0" indent="0" algn="just">
              <a:buNone/>
            </a:pPr>
            <a:r>
              <a:rPr lang="bn-IN" sz="2800" dirty="0" smtClean="0">
                <a:solidFill>
                  <a:srgbClr val="FF0000"/>
                </a:solidFill>
              </a:rPr>
              <a:t>২) ধাতু সিদ্ধান্তঃ জন্মসূত্রে জাত কিছু ধাতুমূল বিকশিত হয়ে ভাষার জন্ম হয়েছে। এই মতকে ম্যাক্সমুলার, পাণিনি স্বীকার করে নিয়েছেন।</a:t>
            </a:r>
          </a:p>
          <a:p>
            <a:pPr marL="0" indent="0" algn="just">
              <a:buNone/>
            </a:pPr>
            <a:r>
              <a:rPr lang="bn-IN" sz="2800" dirty="0" smtClean="0">
                <a:solidFill>
                  <a:srgbClr val="FFFF00"/>
                </a:solidFill>
              </a:rPr>
              <a:t>৩) ধ্বন্যাত্মক মতবাদঃ জনক ম্যাক্সমুলার। এই সংক্রান্ত তাঁর চারটি মত হল- অনুকরণাত্মক, মনোভাবের অভিব্যক্তি, অনুকরণ মূলকতা, শ্রম পরিবহন মূলক।  </a:t>
            </a:r>
            <a:endParaRPr lang="en-IN" sz="2800" dirty="0"/>
          </a:p>
        </p:txBody>
      </p:sp>
    </p:spTree>
    <p:extLst>
      <p:ext uri="{BB962C8B-B14F-4D97-AF65-F5344CB8AC3E}">
        <p14:creationId xmlns:p14="http://schemas.microsoft.com/office/powerpoint/2010/main" val="17405675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solidFill>
                  <a:srgbClr val="FFFF00"/>
                </a:solidFill>
              </a:rPr>
              <a:t>অবশিষ্ট মতবাদঃ- </a:t>
            </a:r>
            <a:endParaRPr lang="en-IN" dirty="0">
              <a:solidFill>
                <a:srgbClr val="FFFF00"/>
              </a:solidFill>
            </a:endParaRPr>
          </a:p>
        </p:txBody>
      </p:sp>
      <p:sp>
        <p:nvSpPr>
          <p:cNvPr id="3" name="Content Placeholder 2"/>
          <p:cNvSpPr>
            <a:spLocks noGrp="1"/>
          </p:cNvSpPr>
          <p:nvPr>
            <p:ph idx="1"/>
          </p:nvPr>
        </p:nvSpPr>
        <p:spPr/>
        <p:txBody>
          <a:bodyPr>
            <a:normAutofit/>
          </a:bodyPr>
          <a:lstStyle/>
          <a:p>
            <a:pPr algn="just"/>
            <a:r>
              <a:rPr lang="bn-IN" sz="2400" dirty="0" smtClean="0">
                <a:solidFill>
                  <a:srgbClr val="FF0000"/>
                </a:solidFill>
              </a:rPr>
              <a:t>৪) ভাবসংকেতবাদঃ-</a:t>
            </a:r>
            <a:r>
              <a:rPr lang="bn-IN" sz="2400" dirty="0" smtClean="0">
                <a:solidFill>
                  <a:srgbClr val="00B0F0"/>
                </a:solidFill>
              </a:rPr>
              <a:t>ভাবসংকেতবাদ অনুযায়ী  শব্দ বা ধাতু ধ্বনি বা ক্রিয়ার সঙ্গে অর্থের সামঞ্জস্যে নির্মিত। </a:t>
            </a:r>
          </a:p>
          <a:p>
            <a:pPr algn="just"/>
            <a:endParaRPr lang="bn-IN" sz="2400" dirty="0" smtClean="0"/>
          </a:p>
          <a:p>
            <a:pPr algn="just"/>
            <a:r>
              <a:rPr lang="bn-IN" sz="2400" dirty="0" smtClean="0">
                <a:solidFill>
                  <a:srgbClr val="FF0000"/>
                </a:solidFill>
              </a:rPr>
              <a:t>৫) নির্ণয় সিদ্ধান্তঃ- </a:t>
            </a:r>
            <a:r>
              <a:rPr lang="bn-IN" sz="2400" dirty="0" smtClean="0">
                <a:solidFill>
                  <a:srgbClr val="FFFF00"/>
                </a:solidFill>
              </a:rPr>
              <a:t>আলাপ-আলোচনার মাধ্যমে বস্তুনাম নির্ণয়ের সিঁড়ি ভেঙে ভাষার জন্ম। </a:t>
            </a:r>
          </a:p>
          <a:p>
            <a:pPr algn="just"/>
            <a:endParaRPr lang="bn-IN" sz="2400" dirty="0" smtClean="0"/>
          </a:p>
          <a:p>
            <a:pPr algn="just"/>
            <a:r>
              <a:rPr lang="bn-IN" sz="2400" dirty="0" smtClean="0">
                <a:solidFill>
                  <a:srgbClr val="FF0000"/>
                </a:solidFill>
              </a:rPr>
              <a:t>৬) বিকাশবাদঃ </a:t>
            </a:r>
            <a:r>
              <a:rPr lang="bn-IN" sz="2400" dirty="0" smtClean="0">
                <a:solidFill>
                  <a:srgbClr val="00B0F0"/>
                </a:solidFill>
              </a:rPr>
              <a:t>একদা উচ্চারিত ধ্বনিসমুহ ক্রমে অর্থযুক্ত হয়ে শব্দ ও ব্যবহারে ভাষা হয়ে উঠেছে। কুকুরের ডাক অনুসরণে ‘ভৌ-ভৌ তত্ত্ব’ , আদিম আবেগ সূচক আঃ এবং উঃ ইত্যাদি ধ্বনি বিকাশে ‘ফুঃ ফুঃ তত্ত্ব’, ধ্বনি ও অর্থ সংযোগে ‘ডিং ডিং তত্ত্ব’, কায়িক শ্রম লাঘবে ‘ইয়ো হো হো তত্ত্ব’ আছে। </a:t>
            </a:r>
            <a:endParaRPr lang="en-IN" sz="2400" dirty="0">
              <a:solidFill>
                <a:srgbClr val="00B0F0"/>
              </a:solidFill>
            </a:endParaRPr>
          </a:p>
        </p:txBody>
      </p:sp>
    </p:spTree>
    <p:extLst>
      <p:ext uri="{BB962C8B-B14F-4D97-AF65-F5344CB8AC3E}">
        <p14:creationId xmlns:p14="http://schemas.microsoft.com/office/powerpoint/2010/main" val="1616671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200" dirty="0" smtClean="0">
                <a:solidFill>
                  <a:srgbClr val="FF0000"/>
                </a:solidFill>
              </a:rPr>
              <a:t>ভাষা চর্চার ইতিহাসঃ পৃথিবীতে ও বঙ্গদেশে </a:t>
            </a:r>
            <a:endParaRPr lang="en-IN" sz="3200" dirty="0">
              <a:solidFill>
                <a:srgbClr val="FF0000"/>
              </a:solidFill>
            </a:endParaRPr>
          </a:p>
        </p:txBody>
      </p:sp>
      <p:sp>
        <p:nvSpPr>
          <p:cNvPr id="3" name="Content Placeholder 2"/>
          <p:cNvSpPr>
            <a:spLocks noGrp="1"/>
          </p:cNvSpPr>
          <p:nvPr>
            <p:ph idx="1"/>
          </p:nvPr>
        </p:nvSpPr>
        <p:spPr/>
        <p:txBody>
          <a:bodyPr/>
          <a:lstStyle/>
          <a:p>
            <a:pPr marL="0" indent="0" algn="just">
              <a:buNone/>
            </a:pPr>
            <a:endParaRPr lang="bn-IN" sz="2400" dirty="0" smtClean="0">
              <a:solidFill>
                <a:srgbClr val="FFFF00"/>
              </a:solidFill>
            </a:endParaRPr>
          </a:p>
          <a:p>
            <a:pPr marL="0" indent="0" algn="just">
              <a:buNone/>
            </a:pPr>
            <a:r>
              <a:rPr lang="bn-IN" sz="2400" dirty="0" smtClean="0">
                <a:solidFill>
                  <a:srgbClr val="FFFF00"/>
                </a:solidFill>
              </a:rPr>
              <a:t>পাণিনির ব্যাকরণ ‘অষ্টাধ্যায়ী’ রচিত হয় খ্রীঃপূঃ পঞ্চম শতকে। এই ব্যাকরণকেই পন্ডিতগণ পৃথিবীর প্রথম বর্ণ্নামূলক ভাষা বিজ্ঞান বলেছেন। এছাড়া রয়েছেন পতঞ্জলী, জয়াদিত্য, বামন, রামচন্দ্র প্রমুখ।  </a:t>
            </a:r>
          </a:p>
          <a:p>
            <a:pPr marL="0" indent="0" algn="just">
              <a:buNone/>
            </a:pPr>
            <a:endParaRPr lang="bn-IN" sz="2400" dirty="0">
              <a:solidFill>
                <a:srgbClr val="FFFF00"/>
              </a:solidFill>
            </a:endParaRPr>
          </a:p>
          <a:p>
            <a:pPr marL="0" indent="0" algn="just">
              <a:buNone/>
            </a:pPr>
            <a:endParaRPr lang="bn-IN" sz="2400" dirty="0" smtClean="0">
              <a:solidFill>
                <a:srgbClr val="FFFF00"/>
              </a:solidFill>
            </a:endParaRPr>
          </a:p>
          <a:p>
            <a:pPr marL="0" indent="0">
              <a:buNone/>
            </a:pPr>
            <a:r>
              <a:rPr lang="bn-IN" sz="2400" dirty="0" smtClean="0"/>
              <a:t>পাশ্চাত্ত্যে প্লেটোর- </a:t>
            </a:r>
            <a:r>
              <a:rPr lang="en-US" sz="2400" dirty="0" smtClean="0"/>
              <a:t>‘Dialogues’ .</a:t>
            </a:r>
            <a:r>
              <a:rPr lang="bn-IN" sz="2400" dirty="0" smtClean="0"/>
              <a:t>   </a:t>
            </a:r>
            <a:r>
              <a:rPr lang="en-US" sz="2400" dirty="0" smtClean="0"/>
              <a:t> </a:t>
            </a:r>
            <a:r>
              <a:rPr lang="bn-IN" sz="2400" dirty="0" smtClean="0"/>
              <a:t>এছাড়া রয়েছেন অ্যারিস্টটল, থ্রাব্‌স প্রমুখ। </a:t>
            </a:r>
            <a:endParaRPr lang="en-IN" sz="2400" dirty="0"/>
          </a:p>
        </p:txBody>
      </p:sp>
    </p:spTree>
    <p:extLst>
      <p:ext uri="{BB962C8B-B14F-4D97-AF65-F5344CB8AC3E}">
        <p14:creationId xmlns:p14="http://schemas.microsoft.com/office/powerpoint/2010/main" val="411923605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759</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বিষয়ঃ- ভাষা Presented by Dr. Biswajit Podder Assistant Professor in Bengali (Stage-2)</vt:lpstr>
      <vt:lpstr>ভাষা হল মনের ভাব প্রকাশক একটি পদ্ধতি বা ব্যবস্থা।এর প্রধান উপকরণ হল শব্দ। </vt:lpstr>
      <vt:lpstr>ভাষা হল মানুষের নিজস্ব সম্পদ এবং তা মানুষের বাগ্‌যন্ত্র নিঃসৃত। রেডিও, টিভি, কম্পিউটার, ফ্যাক্স, ইন্টারনেট এগুলি হল ভাষার বাহক। </vt:lpstr>
      <vt:lpstr>সংজ্ঞাঃ- </vt:lpstr>
      <vt:lpstr>মানুষ ও অন্য প্রাণীর ভাষা </vt:lpstr>
      <vt:lpstr>ভাষার কাজঃ- </vt:lpstr>
      <vt:lpstr>ভাষার উৎপত্তি-সংক্রান্ত মতবাদ </vt:lpstr>
      <vt:lpstr>অবশিষ্ট মতবাদঃ- </vt:lpstr>
      <vt:lpstr>ভাষা চর্চার ইতিহাসঃ পৃথিবীতে ও বঙ্গদেশে </vt:lpstr>
      <vt:lpstr>বঙ্গদেশে ভাষাচর্চাঃ- </vt:lpstr>
      <vt:lpstr>পৃথিবীর ভাষাঃ ইন্দো-ইউরোপীয় (২৫০০ খ্রিঃপূঃ) </vt:lpstr>
      <vt:lpstr>ইন্দো-ইরানীয়ঃ (২০০০ খ্রিঃপূঃ)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বিষয়ঃ- ভাষা Presented by Dr. Biswajit Podder Assistant Professor in Bengali (Stage-2)</dc:title>
  <dc:creator>Hena Biswas</dc:creator>
  <cp:lastModifiedBy>Hena Biswas</cp:lastModifiedBy>
  <cp:revision>47</cp:revision>
  <dcterms:created xsi:type="dcterms:W3CDTF">2021-04-08T05:43:41Z</dcterms:created>
  <dcterms:modified xsi:type="dcterms:W3CDTF">2021-05-08T15:23:35Z</dcterms:modified>
</cp:coreProperties>
</file>